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698" r:id="rId2"/>
    <p:sldId id="256" r:id="rId3"/>
    <p:sldId id="257" r:id="rId4"/>
    <p:sldId id="258" r:id="rId5"/>
    <p:sldId id="261" r:id="rId6"/>
    <p:sldId id="260" r:id="rId7"/>
    <p:sldId id="265" r:id="rId8"/>
    <p:sldId id="259" r:id="rId9"/>
    <p:sldId id="262" r:id="rId10"/>
    <p:sldId id="263" r:id="rId11"/>
    <p:sldId id="264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7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 snapToGrid="0">
      <p:cViewPr varScale="1">
        <p:scale>
          <a:sx n="106" d="100"/>
          <a:sy n="106" d="100"/>
        </p:scale>
        <p:origin x="792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5BBFD-56E3-164A-B6C6-4CECA1675545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A7F8C-7D2C-7741-B0B2-CE22AE4FA3C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9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A7F8C-7D2C-7741-B0B2-CE22AE4FA3C9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32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A7F8C-7D2C-7741-B0B2-CE22AE4FA3C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6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Dus schoonmaakbedrijven die luisteren en investeren winnen de aanbesteding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A7F8C-7D2C-7741-B0B2-CE22AE4FA3C9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66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7E547A-04C2-7B64-C97F-87F1A10EB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31162EA-5A9E-A2F4-DC9D-E534F4F05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E9134-06A7-6A05-9922-3533297AE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FC417E-119F-5704-979F-37E87A491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6B9E17-A925-8CDE-2CA1-B1109BCC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589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97F882-0E42-7668-5356-10A070B19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1EBF6D7-F0A3-7DC7-0D9C-674BF650A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BAB86F8-1145-6CAA-D221-787395DA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CDD1C3-73DA-A00C-4795-B87E3644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003604-B01D-AAAA-E5A3-890C7914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69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08800FE-4094-75F8-1026-15F0BE3B2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C7F3FDE-D652-D171-3C4E-5F1E0C9D74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AB2F1B-F759-451A-0B3B-C61F5232F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E2C86A-0FE1-4D0B-D987-AA2F1750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50CB00-0010-117D-D407-0EEBD450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982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gin pagina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BE2936FD-DE2A-6342-8DCF-A3C83976BB4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60538" y="3472916"/>
            <a:ext cx="5157787" cy="54448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3929DDF0-B8D7-0945-BFAA-3ECD82B6D040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60537" y="3039018"/>
            <a:ext cx="5157787" cy="544489"/>
          </a:xfrm>
        </p:spPr>
        <p:txBody>
          <a:bodyPr anchor="b">
            <a:no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Titel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4F594358-C334-7C4B-B1B6-C623EA488B8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752475" y="5838305"/>
            <a:ext cx="5157787" cy="272245"/>
          </a:xfrm>
        </p:spPr>
        <p:txBody>
          <a:bodyPr anchor="b">
            <a:normAutofit/>
          </a:bodyPr>
          <a:lstStyle>
            <a:lvl1pPr marL="0" indent="0">
              <a:buNone/>
              <a:defRPr sz="1200" b="0" i="0">
                <a:solidFill>
                  <a:srgbClr val="ED9F2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Datum / locatie</a:t>
            </a:r>
          </a:p>
        </p:txBody>
      </p:sp>
    </p:spTree>
    <p:extLst>
      <p:ext uri="{BB962C8B-B14F-4D97-AF65-F5344CB8AC3E}">
        <p14:creationId xmlns:p14="http://schemas.microsoft.com/office/powerpoint/2010/main" val="22118474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09D0C-28EE-ED8A-B28B-4986B82EB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4936F7-B8B8-C63F-D967-326BF8517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0162BD-AB7A-582F-4F2B-613A649D9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726CDE-8414-6688-0C03-05C0F5B0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B793C0-817E-CFE1-6213-19556D58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147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1BC50-3571-2C97-A80B-C78168EE7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C4ABD72-1551-F364-6EA5-B034E18A7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71D0AB-C7C5-72E6-7F32-F4E6AEDB5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CE0581-A023-62FD-E829-3DCB2D187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144125-E6E9-6094-BC5C-58111722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31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7A517-8121-0B1D-4081-30BA929F1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FE423B-B1C6-204A-2D4E-A432849FBD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41B447-8F44-23ED-3357-E3EB47250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9578DBC-DBDA-997F-BC1D-E2C2539C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AFC4FE-8438-54E0-8BDB-B5D94F719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AB1519-BF85-2898-C154-02050F2F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41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99633-ACAE-77C0-3B16-EC99487D1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69AC719-642A-2BFE-E659-774973B8B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1C6D9CB-3730-C7F4-E15A-41176CCA5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C972D0F-579C-5AAB-80E2-E6ACFD6BE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B5B3E6D-57C8-FD14-8C95-B74C167EA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CD1D1A8-2CC8-2814-3EA6-39BA5F3A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C635C10-D5B4-A98F-7E82-304B7A07E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64F0FFB-687B-B3F3-94FF-4E1BE424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057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2B4CB-426B-7644-A0AB-366E6634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3B764F0-7B36-CD33-03E8-D45BE3FC6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C4D0A28-F618-6CF4-0207-AD16FD4B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3615106-A0D0-EFF4-B58D-B3BD7C3EF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979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A23EAF7-4E6E-0D00-4950-4A654A918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47072E-71D4-2D71-394E-63ED6A6AC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BA40D6-E12F-3976-089C-17F0C500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07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14D04-50FB-DE7E-00BB-69D555792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2A3DDD-664A-201A-D563-F32F1F89F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DC695C5-FE77-6EF5-A9B0-37AD7188A5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87EEED-0750-7937-97FC-EC75E3E2B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F655419-48C6-99EE-4416-CC2E809FE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D6DA683-2C9A-1D0C-0DFF-1B1D8A03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498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A468B-CE88-CDD5-A782-FB25F795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99EF29A-3EAA-E124-2CB4-0BCAEE71A3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4AB8CC8-2411-1086-1B12-76C2E5971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B20E39C-9561-DDAD-E979-2830F86E9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53AF136-BF4C-AF57-34B7-577067C8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816144B-5560-DE26-CDBC-C9DF97CD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721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70D101E-63DC-27DE-299B-C09E3274C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770060-D1D6-4DA5-47C3-058434DF8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9D9A25-D2A7-948F-9A76-4DEE039ED2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77F4-4FAE-D749-8666-9B1410DDB61C}" type="datetimeFigureOut">
              <a:rPr lang="nl-NL" smtClean="0"/>
              <a:t>03-04-2023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C3C23-0AA3-7EFA-8B8D-B15604AEE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DBFD83-0D65-4D2E-B1CB-BE990E064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5953D-0D29-804E-A745-3C04DED5712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1072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F55DFEE8-1192-45DE-9A3B-777662F11F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 anders denken en doen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CD4E7F-A807-4888-8640-50F6D7449FC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nl-NL" dirty="0"/>
              <a:t>Sociale innovatie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BA179E-28B2-4002-A761-4F5A3F87F62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nl-NL" dirty="0"/>
              <a:t>Nieuwegein, 6 april 2023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CE1B12C-4144-4339-AFEE-E1A4D032EA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29" r="17029"/>
          <a:stretch/>
        </p:blipFill>
        <p:spPr>
          <a:xfrm>
            <a:off x="5910262" y="-597536"/>
            <a:ext cx="5748338" cy="5799924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AA192298-EA66-35ED-1F62-7CEFB7AD7D62}"/>
              </a:ext>
            </a:extLst>
          </p:cNvPr>
          <p:cNvSpPr txBox="1"/>
          <p:nvPr/>
        </p:nvSpPr>
        <p:spPr>
          <a:xfrm>
            <a:off x="508000" y="-1176602"/>
            <a:ext cx="650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8C188E"/>
                </a:solidFill>
              </a:rPr>
              <a:t>Wijzig deze afbeelding voor een eigen foto:</a:t>
            </a:r>
          </a:p>
          <a:p>
            <a:r>
              <a:rPr lang="nl-NL" sz="2800" dirty="0">
                <a:solidFill>
                  <a:srgbClr val="8C188E"/>
                </a:solidFill>
              </a:rPr>
              <a:t>-Rechtermuis: </a:t>
            </a:r>
            <a:r>
              <a:rPr lang="nl-NL" sz="2800" i="1" dirty="0">
                <a:solidFill>
                  <a:srgbClr val="8C188E"/>
                </a:solidFill>
              </a:rPr>
              <a:t>Afbeelding wijzigen </a:t>
            </a:r>
          </a:p>
        </p:txBody>
      </p: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AE865931-9858-0A96-2CD6-045294F23C69}"/>
              </a:ext>
            </a:extLst>
          </p:cNvPr>
          <p:cNvCxnSpPr>
            <a:cxnSpLocks/>
          </p:cNvCxnSpPr>
          <p:nvPr/>
        </p:nvCxnSpPr>
        <p:spPr>
          <a:xfrm>
            <a:off x="5910262" y="-482600"/>
            <a:ext cx="846138" cy="319107"/>
          </a:xfrm>
          <a:prstGeom prst="straightConnector1">
            <a:avLst/>
          </a:prstGeom>
          <a:ln w="38100">
            <a:solidFill>
              <a:srgbClr val="8C18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272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481B1-F08F-2B31-B7C6-E2F1B1043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8511"/>
            <a:ext cx="4485861" cy="1492025"/>
          </a:xfrm>
        </p:spPr>
        <p:txBody>
          <a:bodyPr anchor="b">
            <a:normAutofit fontScale="90000"/>
          </a:bodyPr>
          <a:lstStyle/>
          <a:p>
            <a:r>
              <a:rPr lang="nl-NL" sz="3100" dirty="0">
                <a:solidFill>
                  <a:srgbClr val="2273B9"/>
                </a:solidFill>
                <a:latin typeface="Unicod Sans" panose="020B0503000000020004" pitchFamily="34" charset="0"/>
              </a:rPr>
              <a:t>Sociale innovatie voor opdrachtnemer én opdrachtgever </a:t>
            </a:r>
            <a:r>
              <a:rPr lang="nl-NL" sz="2000" dirty="0">
                <a:solidFill>
                  <a:srgbClr val="2273B9"/>
                </a:solidFill>
                <a:latin typeface="Unicod Sans" panose="020B0503000000020004" pitchFamily="34" charset="0"/>
              </a:rPr>
              <a:t>én…</a:t>
            </a:r>
            <a:br>
              <a:rPr lang="nl-NL" sz="3400" dirty="0">
                <a:solidFill>
                  <a:srgbClr val="2273B9"/>
                </a:solidFill>
                <a:latin typeface="Unicod Sans" panose="020B0503000000020004" pitchFamily="34" charset="0"/>
              </a:rPr>
            </a:br>
            <a:br>
              <a:rPr lang="nl-NL" sz="2000" dirty="0">
                <a:solidFill>
                  <a:srgbClr val="2273B9"/>
                </a:solidFill>
                <a:latin typeface="Unicod Sans" panose="020B0503000000020004" pitchFamily="34" charset="0"/>
              </a:rPr>
            </a:br>
            <a:r>
              <a:rPr lang="nl-NL" sz="2000" dirty="0">
                <a:solidFill>
                  <a:srgbClr val="2273B9"/>
                </a:solidFill>
                <a:latin typeface="Unicod Sans" panose="020B0503000000020004" pitchFamily="34" charset="0"/>
              </a:rPr>
              <a:t>(om de </a:t>
            </a:r>
            <a:r>
              <a:rPr lang="nl-NL" sz="2000" dirty="0" err="1">
                <a:solidFill>
                  <a:srgbClr val="2273B9"/>
                </a:solidFill>
                <a:latin typeface="Unicod Sans" panose="020B0503000000020004" pitchFamily="34" charset="0"/>
              </a:rPr>
              <a:t>heatmap</a:t>
            </a:r>
            <a:r>
              <a:rPr lang="nl-NL" sz="2000" dirty="0">
                <a:solidFill>
                  <a:srgbClr val="2273B9"/>
                </a:solidFill>
                <a:latin typeface="Unicod Sans" panose="020B0503000000020004" pitchFamily="34" charset="0"/>
              </a:rPr>
              <a:t> te </a:t>
            </a:r>
            <a:r>
              <a:rPr lang="nl-NL" sz="2000" dirty="0" err="1">
                <a:solidFill>
                  <a:srgbClr val="2273B9"/>
                </a:solidFill>
                <a:latin typeface="Unicod Sans" panose="020B0503000000020004" pitchFamily="34" charset="0"/>
              </a:rPr>
              <a:t>vergroenen</a:t>
            </a:r>
            <a:r>
              <a:rPr lang="nl-NL" sz="2000" dirty="0">
                <a:solidFill>
                  <a:srgbClr val="2273B9"/>
                </a:solidFill>
                <a:latin typeface="Unicod Sans" panose="020B0503000000020004" pitchFamily="34" charset="0"/>
              </a:rPr>
              <a:t> en de krapte op te lossen, productiviteit te verhogen)</a:t>
            </a:r>
            <a:br>
              <a:rPr lang="nl-NL" sz="3400" dirty="0"/>
            </a:br>
            <a:endParaRPr lang="nl-NL" sz="3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05B8A6-C6AE-7713-904A-AF2A9A7BF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075688"/>
            <a:ext cx="4498848" cy="4197096"/>
          </a:xfrm>
        </p:spPr>
        <p:txBody>
          <a:bodyPr anchor="t">
            <a:normAutofit/>
          </a:bodyPr>
          <a:lstStyle/>
          <a:p>
            <a:r>
              <a:rPr lang="nl-NL" sz="1800" dirty="0"/>
              <a:t>Doe dit samen met de schoonmaker (kost tijd, geef niet op)</a:t>
            </a:r>
          </a:p>
          <a:p>
            <a:r>
              <a:rPr lang="nl-NL" sz="1800" dirty="0"/>
              <a:t>Eigen regie schoonmaker versterken</a:t>
            </a:r>
          </a:p>
          <a:p>
            <a:r>
              <a:rPr lang="nl-NL" sz="1800" dirty="0"/>
              <a:t>Investeer in opleiding en ontwikkeling</a:t>
            </a:r>
          </a:p>
          <a:p>
            <a:r>
              <a:rPr lang="nl-NL" sz="1800" dirty="0"/>
              <a:t>Investeer in de groep (vriendschap)</a:t>
            </a:r>
          </a:p>
          <a:p>
            <a:r>
              <a:rPr lang="nl-NL" sz="1800" dirty="0"/>
              <a:t>Voorkom verspilling (</a:t>
            </a:r>
            <a:r>
              <a:rPr lang="nl-NL" sz="1800" dirty="0" err="1"/>
              <a:t>lean</a:t>
            </a:r>
            <a:r>
              <a:rPr lang="nl-NL" sz="1800" dirty="0"/>
              <a:t>)</a:t>
            </a:r>
          </a:p>
          <a:p>
            <a:r>
              <a:rPr lang="nl-NL" sz="1800" dirty="0"/>
              <a:t>Voorkom vervuiling (zet de vervuiler aan t werk)</a:t>
            </a:r>
          </a:p>
          <a:p>
            <a:r>
              <a:rPr lang="nl-NL" sz="1800" dirty="0"/>
              <a:t>Zorg dat de schoonmaker gezien wordt en gezien wil worden</a:t>
            </a:r>
          </a:p>
          <a:p>
            <a:r>
              <a:rPr lang="nl-NL" sz="1800" dirty="0"/>
              <a:t>Neem in contract apart budget op</a:t>
            </a:r>
          </a:p>
          <a:p>
            <a:r>
              <a:rPr lang="nl-NL" sz="1800" dirty="0"/>
              <a:t>De “winst” is voor de schoonmaker</a:t>
            </a:r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  <a:p>
            <a:endParaRPr lang="nl-NL" sz="1800" dirty="0"/>
          </a:p>
        </p:txBody>
      </p:sp>
      <p:pic>
        <p:nvPicPr>
          <p:cNvPr id="5" name="Picture 4" descr="Kleine witte gloeilampjes met één grote gele gloeilamp getekend op een zwarte ondergrond">
            <a:extLst>
              <a:ext uri="{FF2B5EF4-FFF2-40B4-BE49-F238E27FC236}">
                <a16:creationId xmlns:a16="http://schemas.microsoft.com/office/drawing/2014/main" id="{35D50B65-38C3-488C-046C-D1F85201E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98" r="-1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1C37663A-B060-B4CF-3942-8FC481A115F3}"/>
              </a:ext>
            </a:extLst>
          </p:cNvPr>
          <p:cNvSpPr/>
          <p:nvPr/>
        </p:nvSpPr>
        <p:spPr>
          <a:xfrm>
            <a:off x="8970746" y="-196016"/>
            <a:ext cx="3436780" cy="13414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BC837540-5A7A-75D5-021A-4128F32E2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263" y="159199"/>
            <a:ext cx="2819406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8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C1980C0-A006-1FEB-4F00-5EF224E21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l-NL" dirty="0" err="1">
                <a:solidFill>
                  <a:srgbClr val="FFFFFF"/>
                </a:solidFill>
                <a:latin typeface="Unicod Sans" panose="020B0503000000020004" pitchFamily="34" charset="0"/>
              </a:rPr>
              <a:t>Appèl</a:t>
            </a:r>
            <a:r>
              <a:rPr lang="nl-NL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B0D488-D815-F463-AAE3-2C58014C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933" y="808075"/>
            <a:ext cx="6906491" cy="5585619"/>
          </a:xfrm>
        </p:spPr>
        <p:txBody>
          <a:bodyPr anchor="ctr">
            <a:normAutofit/>
          </a:bodyPr>
          <a:lstStyle/>
          <a:p>
            <a:r>
              <a:rPr lang="nl-NL" dirty="0"/>
              <a:t>Schoonmaakbedrijven: verkoop geen schoonmaak maar maatschappelijke impact. Zet mensen en hun (professionele) ontwikkeling centraal.</a:t>
            </a:r>
          </a:p>
          <a:p>
            <a:r>
              <a:rPr lang="nl-NL" dirty="0"/>
              <a:t>Opdrachtgevers: verbind inkoop met je MVO strategie (</a:t>
            </a:r>
            <a:r>
              <a:rPr lang="nl-NL" dirty="0" err="1"/>
              <a:t>people</a:t>
            </a:r>
            <a:r>
              <a:rPr lang="nl-NL" dirty="0"/>
              <a:t>, </a:t>
            </a:r>
            <a:r>
              <a:rPr lang="nl-NL" dirty="0" err="1"/>
              <a:t>planet</a:t>
            </a:r>
            <a:r>
              <a:rPr lang="nl-NL" dirty="0"/>
              <a:t>, </a:t>
            </a:r>
            <a:r>
              <a:rPr lang="nl-NL" dirty="0" err="1"/>
              <a:t>profit</a:t>
            </a:r>
            <a:r>
              <a:rPr lang="nl-NL" dirty="0"/>
              <a:t>) met inkoop. Kijk naar (middel) lange termijn.</a:t>
            </a:r>
          </a:p>
          <a:p>
            <a:r>
              <a:rPr lang="nl-NL" dirty="0"/>
              <a:t>Intermediairs: verbind je met bovenstaande</a:t>
            </a:r>
          </a:p>
          <a:p>
            <a:r>
              <a:rPr lang="nl-NL" dirty="0"/>
              <a:t>Ga in gesprek met schoonmakers, luister, investeer</a:t>
            </a:r>
          </a:p>
          <a:p>
            <a:r>
              <a:rPr lang="nl-NL" dirty="0"/>
              <a:t>Doe het samen!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6152F91A-B9E2-E45F-ED6B-263CC881A83E}"/>
              </a:ext>
            </a:extLst>
          </p:cNvPr>
          <p:cNvSpPr/>
          <p:nvPr/>
        </p:nvSpPr>
        <p:spPr>
          <a:xfrm>
            <a:off x="8970746" y="-196016"/>
            <a:ext cx="3436780" cy="13414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84B6EBCF-71E8-A2A5-315C-A126B7CBE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263" y="159199"/>
            <a:ext cx="2819406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58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Zwevende cijfers en letters boven op een boek">
            <a:extLst>
              <a:ext uri="{FF2B5EF4-FFF2-40B4-BE49-F238E27FC236}">
                <a16:creationId xmlns:a16="http://schemas.microsoft.com/office/drawing/2014/main" id="{050613BB-CCE7-4A57-7353-B8CB420572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B4068F17-D18D-05BA-9233-F226916F531E}"/>
              </a:ext>
            </a:extLst>
          </p:cNvPr>
          <p:cNvSpPr/>
          <p:nvPr/>
        </p:nvSpPr>
        <p:spPr>
          <a:xfrm>
            <a:off x="2271563" y="2112939"/>
            <a:ext cx="7950466" cy="134142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60CB52-A541-D25E-E385-8B88667F6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5200" dirty="0">
                <a:solidFill>
                  <a:srgbClr val="2273B9"/>
                </a:solidFill>
                <a:latin typeface="Unicod Sans" panose="020B0503000000020004" pitchFamily="34" charset="0"/>
              </a:rPr>
              <a:t>Het verhaal van de code</a:t>
            </a:r>
            <a:br>
              <a:rPr lang="nl-NL" sz="5200" dirty="0">
                <a:solidFill>
                  <a:srgbClr val="FFFFFF"/>
                </a:solidFill>
              </a:rPr>
            </a:br>
            <a:endParaRPr lang="nl-NL" sz="5200" dirty="0">
              <a:solidFill>
                <a:srgbClr val="FFFFFF"/>
              </a:solidFill>
            </a:endParaRP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C07DAD96-BF33-2379-CD85-B1EDC3635A3D}"/>
              </a:ext>
            </a:extLst>
          </p:cNvPr>
          <p:cNvSpPr/>
          <p:nvPr/>
        </p:nvSpPr>
        <p:spPr>
          <a:xfrm>
            <a:off x="3660006" y="3917939"/>
            <a:ext cx="4871987" cy="141847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1AA066A-6E44-9B66-5A81-95D5237F4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2273B9"/>
                </a:solidFill>
                <a:latin typeface="Unicod Sans" panose="020B0503000000020004" pitchFamily="34" charset="0"/>
              </a:rPr>
              <a:t>Hoe het begon?</a:t>
            </a:r>
            <a:br>
              <a:rPr lang="nl-NL" sz="3600" dirty="0">
                <a:solidFill>
                  <a:srgbClr val="2273B9"/>
                </a:solidFill>
                <a:latin typeface="Unicod Sans" panose="020B0503000000020004" pitchFamily="34" charset="0"/>
              </a:rPr>
            </a:br>
            <a:r>
              <a:rPr lang="nl-NL" sz="3600" dirty="0">
                <a:solidFill>
                  <a:srgbClr val="2273B9"/>
                </a:solidFill>
                <a:latin typeface="Unicod Sans" panose="020B0503000000020004" pitchFamily="34" charset="0"/>
              </a:rPr>
              <a:t>Hoe het nu gaat?</a:t>
            </a:r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7BA14008-5CD7-777A-7137-28BF08FB8284}"/>
              </a:ext>
            </a:extLst>
          </p:cNvPr>
          <p:cNvSpPr/>
          <p:nvPr/>
        </p:nvSpPr>
        <p:spPr>
          <a:xfrm>
            <a:off x="8970746" y="-196016"/>
            <a:ext cx="3436780" cy="13414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0B631E5B-2AE6-3294-5CBB-FDE0E990E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263" y="159199"/>
            <a:ext cx="2819406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9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leurrijk hartvormige papier tegen een witte achtergrond">
            <a:extLst>
              <a:ext uri="{FF2B5EF4-FFF2-40B4-BE49-F238E27FC236}">
                <a16:creationId xmlns:a16="http://schemas.microsoft.com/office/drawing/2014/main" id="{6000FA17-BD6E-46CA-51A3-5FED75E2C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2" r="23667" b="-1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21F315-C390-F72A-3AFE-32557F63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nl-NL" sz="3400" dirty="0">
                <a:solidFill>
                  <a:srgbClr val="2273B9"/>
                </a:solidFill>
                <a:latin typeface="Unicod Sans" panose="020B0503000000020004" pitchFamily="34" charset="0"/>
              </a:rPr>
              <a:t>Respect</a:t>
            </a:r>
            <a:br>
              <a:rPr lang="nl-NL" sz="3400" dirty="0"/>
            </a:br>
            <a:endParaRPr lang="nl-NL" sz="3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8F69E0-B156-6279-B699-CCAA17CB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3402363"/>
          </a:xfrm>
        </p:spPr>
        <p:txBody>
          <a:bodyPr anchor="t">
            <a:normAutofit/>
          </a:bodyPr>
          <a:lstStyle/>
          <a:p>
            <a:r>
              <a:rPr lang="nl-NL" sz="2400" b="0" i="0" dirty="0">
                <a:solidFill>
                  <a:srgbClr val="202124"/>
                </a:solidFill>
                <a:effectLst/>
                <a:latin typeface="Google Sans"/>
              </a:rPr>
              <a:t>Respect is </a:t>
            </a:r>
            <a:r>
              <a:rPr lang="nl-NL" sz="2400" b="0" i="0" dirty="0">
                <a:solidFill>
                  <a:srgbClr val="040C28"/>
                </a:solidFill>
                <a:effectLst/>
                <a:latin typeface="Google Sans"/>
              </a:rPr>
              <a:t>waardering hebben voor iemand, om wie hij of zij is, of om wat deze persoon doet</a:t>
            </a:r>
            <a:r>
              <a:rPr lang="nl-NL" sz="2400" b="0" i="0" dirty="0">
                <a:solidFill>
                  <a:srgbClr val="202124"/>
                </a:solidFill>
                <a:effectLst/>
                <a:latin typeface="Google Sans"/>
              </a:rPr>
              <a:t>. Wanneer mensen onderling respect tonen dan kun je spreken van een gelijkwaardige verhouding.</a:t>
            </a:r>
            <a:endParaRPr lang="nl-NL" sz="2400" dirty="0"/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EC08B3A7-05BA-CB91-4572-51BBCE354B8E}"/>
              </a:ext>
            </a:extLst>
          </p:cNvPr>
          <p:cNvSpPr/>
          <p:nvPr/>
        </p:nvSpPr>
        <p:spPr>
          <a:xfrm>
            <a:off x="8970746" y="-196016"/>
            <a:ext cx="3436780" cy="13414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98195510-350E-C4A6-F3DD-87C10D197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263" y="159199"/>
            <a:ext cx="2819406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C82AB-7AED-4A11-EEE2-150E88D3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25" y="185737"/>
            <a:ext cx="8391525" cy="1325563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2273B9"/>
                </a:solidFill>
                <a:latin typeface="Unicod Sans" panose="020B0503000000020004" pitchFamily="34" charset="0"/>
              </a:rPr>
              <a:t>Hoe gaat t met de schoonmaker anno nu?</a:t>
            </a:r>
            <a:br>
              <a:rPr lang="nl-NL" sz="3600" dirty="0"/>
            </a:br>
            <a:r>
              <a:rPr lang="nl-NL" sz="2000" dirty="0"/>
              <a:t>Bron: sectoranalyse RAS 2022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FD52D9C-2371-C51C-6B5D-84C8CF61F4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22312"/>
            <a:ext cx="9487863" cy="5349951"/>
          </a:xfrm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7AEEE295-4FEE-4C1E-BA59-5050EBBDADBE}"/>
              </a:ext>
            </a:extLst>
          </p:cNvPr>
          <p:cNvSpPr/>
          <p:nvPr/>
        </p:nvSpPr>
        <p:spPr>
          <a:xfrm>
            <a:off x="8970746" y="-196016"/>
            <a:ext cx="3436780" cy="13414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9AFFCBC2-054D-21FF-8D47-301CF5947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263" y="159199"/>
            <a:ext cx="2819406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09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 descr="Rood speelgoedpoppetje die voor twee rijen met witte figuurtjes staat">
            <a:extLst>
              <a:ext uri="{FF2B5EF4-FFF2-40B4-BE49-F238E27FC236}">
                <a16:creationId xmlns:a16="http://schemas.microsoft.com/office/drawing/2014/main" id="{FA2EBFC5-7013-7124-2E9F-41A04691A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5" r="171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144460-D816-01D4-68DD-993E5869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651" y="269547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2273B9"/>
                </a:solidFill>
                <a:latin typeface="Unicod Sans" panose="020B0503000000020004" pitchFamily="34" charset="0"/>
              </a:rPr>
              <a:t>Gezien worden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642DF0-30AD-3237-155A-040663C9E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813" y="1657350"/>
            <a:ext cx="8281987" cy="4519613"/>
          </a:xfrm>
        </p:spPr>
        <p:txBody>
          <a:bodyPr>
            <a:normAutofit fontScale="92500" lnSpcReduction="10000"/>
          </a:bodyPr>
          <a:lstStyle/>
          <a:p>
            <a:r>
              <a:rPr lang="nl-NL" sz="19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Universele behoefte aan waardering, een waardig mens te zijn</a:t>
            </a:r>
          </a:p>
          <a:p>
            <a:r>
              <a:rPr lang="nl-NL" sz="1900" dirty="0">
                <a:effectLst/>
                <a:latin typeface="Helvetica Neue" panose="02000503000000020004" pitchFamily="2" charset="0"/>
              </a:rPr>
              <a:t>We kunnen alleen samenwerken als we gelijkwaardig zijn en ons gelijkwaardig voelen.</a:t>
            </a:r>
          </a:p>
          <a:p>
            <a:r>
              <a:rPr lang="nl-NL" sz="1900" dirty="0">
                <a:effectLst/>
                <a:latin typeface="Helvetica Neue" panose="02000503000000020004" pitchFamily="2" charset="0"/>
              </a:rPr>
              <a:t>Als je je langdurig minderwaardig voelt is dat destructief voor motivatie en gezondheid</a:t>
            </a:r>
          </a:p>
          <a:p>
            <a:r>
              <a:rPr lang="nl-NL" sz="1900" dirty="0">
                <a:effectLst/>
                <a:latin typeface="Helvetica Neue" panose="02000503000000020004" pitchFamily="2" charset="0"/>
              </a:rPr>
              <a:t>Als men zich minderwaardig voelt is dat de grootste voorspellende factor voor gezondheidsproblemen.</a:t>
            </a:r>
          </a:p>
          <a:p>
            <a:r>
              <a:rPr lang="nl-NL" sz="1900" dirty="0">
                <a:effectLst/>
                <a:latin typeface="Helvetica Neue" panose="02000503000000020004" pitchFamily="2" charset="0"/>
              </a:rPr>
              <a:t>75% van de lage </a:t>
            </a:r>
            <a:r>
              <a:rPr lang="nl-NL" sz="1900" dirty="0" err="1">
                <a:effectLst/>
                <a:latin typeface="Helvetica Neue" panose="02000503000000020004" pitchFamily="2" charset="0"/>
              </a:rPr>
              <a:t>ses</a:t>
            </a:r>
            <a:r>
              <a:rPr lang="nl-NL" sz="1900" dirty="0">
                <a:effectLst/>
                <a:latin typeface="Helvetica Neue" panose="02000503000000020004" pitchFamily="2" charset="0"/>
              </a:rPr>
              <a:t> (sociaal economische status) voelt zich minderwaardig, leven 6 jaar korter en krijgen 15 jaar eerder gezondheidsproblemen</a:t>
            </a:r>
          </a:p>
          <a:p>
            <a:r>
              <a:rPr lang="nl-NL" sz="1900" dirty="0">
                <a:effectLst/>
                <a:latin typeface="Helvetica Neue" panose="02000503000000020004" pitchFamily="2" charset="0"/>
              </a:rPr>
              <a:t>Als mensen meer zelfbeschikking, meer eigen regie krijgen dan worden mensen socialer en weerbaarder</a:t>
            </a:r>
          </a:p>
          <a:p>
            <a:r>
              <a:rPr lang="nl-NL" sz="1900" dirty="0">
                <a:effectLst/>
                <a:latin typeface="Helvetica Neue" panose="02000503000000020004" pitchFamily="2" charset="0"/>
              </a:rPr>
              <a:t>Motivatie wordt gevoed door het gevoelsleven. Besteed daar dus aandacht aan</a:t>
            </a:r>
          </a:p>
          <a:p>
            <a:r>
              <a:rPr lang="nl-NL" sz="1900" dirty="0">
                <a:effectLst/>
                <a:latin typeface="Helvetica Neue" panose="02000503000000020004" pitchFamily="2" charset="0"/>
              </a:rPr>
              <a:t>Kern van moreel leiderschap is ik wil samenwerken Rechtvaardig en loyaal </a:t>
            </a:r>
          </a:p>
          <a:p>
            <a:r>
              <a:rPr lang="nl-NL" sz="2000" dirty="0"/>
              <a:t>Bron: </a:t>
            </a:r>
            <a:r>
              <a:rPr lang="nl-NL" sz="2000" dirty="0" err="1"/>
              <a:t>Chivo</a:t>
            </a:r>
            <a:endParaRPr lang="nl-NL" sz="2000" dirty="0"/>
          </a:p>
          <a:p>
            <a:endParaRPr lang="nl-NL" sz="2000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1744962E-525E-F1E3-8E68-8E032886AD2B}"/>
              </a:ext>
            </a:extLst>
          </p:cNvPr>
          <p:cNvSpPr/>
          <p:nvPr/>
        </p:nvSpPr>
        <p:spPr>
          <a:xfrm>
            <a:off x="8970746" y="-196016"/>
            <a:ext cx="3436780" cy="13414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A2D52997-AA6C-60D9-03A9-F7FC11020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263" y="159199"/>
            <a:ext cx="2819406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1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eelkleurige confetti">
            <a:extLst>
              <a:ext uri="{FF2B5EF4-FFF2-40B4-BE49-F238E27FC236}">
                <a16:creationId xmlns:a16="http://schemas.microsoft.com/office/drawing/2014/main" id="{1FD921A5-04BF-004D-EC46-03950A8EB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" t="6484" r="20894" b="-1"/>
          <a:stretch/>
        </p:blipFill>
        <p:spPr>
          <a:xfrm>
            <a:off x="3523488" y="-4878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E59027-F45D-BD70-BA20-B3C21A87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2165360"/>
            <a:ext cx="4023360" cy="12030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rgbClr val="2273B9"/>
                </a:solidFill>
                <a:latin typeface="Unicod Sans" panose="020B0503000000020004" pitchFamily="34" charset="0"/>
              </a:rPr>
              <a:t>Onze</a:t>
            </a:r>
            <a:r>
              <a:rPr lang="en-US" sz="4800" dirty="0">
                <a:solidFill>
                  <a:srgbClr val="2273B9"/>
                </a:solidFill>
                <a:latin typeface="Unicod Sans" panose="020B0503000000020004" pitchFamily="34" charset="0"/>
              </a:rPr>
              <a:t> </a:t>
            </a:r>
            <a:r>
              <a:rPr lang="en-US" sz="4800" dirty="0" err="1">
                <a:solidFill>
                  <a:srgbClr val="2273B9"/>
                </a:solidFill>
                <a:latin typeface="Unicod Sans" panose="020B0503000000020004" pitchFamily="34" charset="0"/>
              </a:rPr>
              <a:t>missie</a:t>
            </a:r>
            <a:endParaRPr lang="en-US" sz="4800" dirty="0">
              <a:solidFill>
                <a:srgbClr val="2273B9"/>
              </a:solidFill>
              <a:latin typeface="Unicod Sans" panose="020B05030000000200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28CEE33-DD33-B48E-28EE-6CC96EC7D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2221" y="3596102"/>
            <a:ext cx="81734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800" b="1" i="0" u="none" strike="noStrike" cap="none" normalizeH="0" baseline="0" dirty="0">
                <a:ln>
                  <a:noFill/>
                </a:ln>
                <a:solidFill>
                  <a:srgbClr val="2E74B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Visie</a:t>
            </a:r>
            <a:endParaRPr kumimoji="0" lang="nl-NL" altLang="nl-N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16CC914-DE43-A1C9-1696-6F5070992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792" y="4072525"/>
            <a:ext cx="719936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betrokken partijen nemen verantwoordelijkheid om de Code te implementeren, verder te ontwikkelen en elkaar aan te spreken. Er wordt niet over, maar mét de schoonmaker gesproken.</a:t>
            </a:r>
            <a:endParaRPr kumimoji="0" lang="nl-NL" altLang="nl-N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Doordat de verhoudingen tussen partijen verbeteren komt er gelijkwaardigheid in partnerships en ontstaan duurzame relaties. Schoonmakers voelen zich gewaardeerd en kunnen onder goede arbeidsomstandigheden kwalitatief goed werk leveren.</a:t>
            </a:r>
            <a:endParaRPr kumimoji="0" lang="nl-NL" altLang="nl-N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B1ABB7B-BD4A-8ADF-2424-1B53C8FEF104}"/>
              </a:ext>
            </a:extLst>
          </p:cNvPr>
          <p:cNvSpPr txBox="1"/>
          <p:nvPr/>
        </p:nvSpPr>
        <p:spPr>
          <a:xfrm>
            <a:off x="3133924" y="457200"/>
            <a:ext cx="4523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focus van de Code ligt op oprechte aandacht voor de schoonmaker, duurzame inzetbaarheid, partnership, oog voor elkaars belangen, transparantie en een eerlijke prijs.</a:t>
            </a:r>
          </a:p>
          <a:p>
            <a:endParaRPr lang="nl-NL" dirty="0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E267C4B2-5B07-DD81-4646-1703B5313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16" y="52504"/>
            <a:ext cx="8783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800" b="1" i="0" u="none" strike="noStrike" cap="none" normalizeH="0" baseline="0" dirty="0">
                <a:ln>
                  <a:noFill/>
                </a:ln>
                <a:solidFill>
                  <a:srgbClr val="2E74B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Missie</a:t>
            </a:r>
            <a:endParaRPr kumimoji="0" lang="nl-NL" altLang="nl-NL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Graphic 3" descr="Atoom silhouet">
            <a:extLst>
              <a:ext uri="{FF2B5EF4-FFF2-40B4-BE49-F238E27FC236}">
                <a16:creationId xmlns:a16="http://schemas.microsoft.com/office/drawing/2014/main" id="{63A7F800-A7EB-1A94-18D0-80746291FF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3486" y="25235"/>
            <a:ext cx="367030" cy="367030"/>
          </a:xfrm>
          <a:prstGeom prst="rect">
            <a:avLst/>
          </a:prstGeom>
        </p:spPr>
      </p:pic>
      <p:sp>
        <p:nvSpPr>
          <p:cNvPr id="29" name="Rectangle 9">
            <a:extLst>
              <a:ext uri="{FF2B5EF4-FFF2-40B4-BE49-F238E27FC236}">
                <a16:creationId xmlns:a16="http://schemas.microsoft.com/office/drawing/2014/main" id="{07E7F706-7C96-7067-AF2C-584E24DD8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5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30" name="Graphic 3" descr="Atoom silhouet">
            <a:extLst>
              <a:ext uri="{FF2B5EF4-FFF2-40B4-BE49-F238E27FC236}">
                <a16:creationId xmlns:a16="http://schemas.microsoft.com/office/drawing/2014/main" id="{5751688E-966E-BF33-7F7E-0787DF5284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45191" y="3599200"/>
            <a:ext cx="367030" cy="367030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8135E3BE-5636-0656-910A-FC7B54365689}"/>
              </a:ext>
            </a:extLst>
          </p:cNvPr>
          <p:cNvSpPr/>
          <p:nvPr/>
        </p:nvSpPr>
        <p:spPr>
          <a:xfrm>
            <a:off x="8970746" y="-196016"/>
            <a:ext cx="3436780" cy="13414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6F0C72AF-28A1-7F5C-FAC1-BC8A9BD82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263" y="159199"/>
            <a:ext cx="2819406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92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57167A-783E-327A-619F-C26CAA2D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896572" cy="1088136"/>
          </a:xfrm>
        </p:spPr>
        <p:txBody>
          <a:bodyPr anchor="b">
            <a:normAutofit/>
          </a:bodyPr>
          <a:lstStyle/>
          <a:p>
            <a:r>
              <a:rPr lang="nl-NL" sz="3400" dirty="0">
                <a:solidFill>
                  <a:srgbClr val="2273B9"/>
                </a:solidFill>
                <a:latin typeface="Unicod Sans" panose="020B0503000000020004" pitchFamily="34" charset="0"/>
              </a:rPr>
              <a:t>Mag ik uw klant worden?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E4EC76-A057-14D4-9DC2-8A2AD7E59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nl-NL" sz="1800" dirty="0"/>
              <a:t>Krapte op de arbeidsmarkt biedt kansen voor schoonmakers en de schoonmaakbranche</a:t>
            </a:r>
          </a:p>
          <a:p>
            <a:r>
              <a:rPr lang="nl-NL" sz="1800" dirty="0"/>
              <a:t>Krapte zal toenemen door pensionering, uitval, doorstroom</a:t>
            </a:r>
          </a:p>
          <a:p>
            <a:r>
              <a:rPr lang="nl-NL" sz="1800" dirty="0"/>
              <a:t>Schoonmaakbedrijven kunnen hun opdrachtgevers kiezen, schoonmakers hun werkgever (al dan niet als zzp-er)</a:t>
            </a:r>
          </a:p>
          <a:p>
            <a:r>
              <a:rPr lang="nl-NL" sz="1800" dirty="0"/>
              <a:t>Goed opdrachtgeverschap en goed werkgeverschap zijn essentieel om het </a:t>
            </a:r>
            <a:r>
              <a:rPr lang="nl-NL" sz="1800" dirty="0" err="1"/>
              <a:t>essientiële</a:t>
            </a:r>
            <a:r>
              <a:rPr lang="nl-NL" sz="1800" dirty="0"/>
              <a:t> werk gedaan te krijgen en om productiviteit te verhogen</a:t>
            </a:r>
          </a:p>
        </p:txBody>
      </p:sp>
      <p:pic>
        <p:nvPicPr>
          <p:cNvPr id="16" name="Picture 4" descr="Antieke kassaregistertoetsen">
            <a:extLst>
              <a:ext uri="{FF2B5EF4-FFF2-40B4-BE49-F238E27FC236}">
                <a16:creationId xmlns:a16="http://schemas.microsoft.com/office/drawing/2014/main" id="{11045DFD-B909-1439-A150-3728540BD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3" r="18305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27F54621-13F0-506D-5C41-36BCE8FB9862}"/>
              </a:ext>
            </a:extLst>
          </p:cNvPr>
          <p:cNvSpPr/>
          <p:nvPr/>
        </p:nvSpPr>
        <p:spPr>
          <a:xfrm>
            <a:off x="8970746" y="-196016"/>
            <a:ext cx="3436780" cy="13414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8E68E0A8-0F11-E77E-C381-AA4987C78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263" y="159199"/>
            <a:ext cx="2819406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55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C4118A-B523-45D9-B427-8E05B2DEA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2E9560-EC3F-2E45-6AA8-722C0180A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57189"/>
            <a:ext cx="4899039" cy="334690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 err="1">
                <a:solidFill>
                  <a:srgbClr val="2273B9"/>
                </a:solidFill>
                <a:latin typeface="Unicod Sans" panose="020B0503000000020004" pitchFamily="34" charset="0"/>
              </a:rPr>
              <a:t>Mijn</a:t>
            </a:r>
            <a:r>
              <a:rPr lang="en-US" sz="5200" dirty="0">
                <a:solidFill>
                  <a:srgbClr val="2273B9"/>
                </a:solidFill>
                <a:latin typeface="Unicod Sans" panose="020B0503000000020004" pitchFamily="34" charset="0"/>
              </a:rPr>
              <a:t> </a:t>
            </a:r>
            <a:r>
              <a:rPr lang="en-US" sz="5200" dirty="0" err="1">
                <a:solidFill>
                  <a:srgbClr val="2273B9"/>
                </a:solidFill>
                <a:latin typeface="Unicod Sans" panose="020B0503000000020004" pitchFamily="34" charset="0"/>
              </a:rPr>
              <a:t>gesprekken</a:t>
            </a:r>
            <a:r>
              <a:rPr lang="en-US" sz="5200" dirty="0">
                <a:solidFill>
                  <a:srgbClr val="2273B9"/>
                </a:solidFill>
                <a:latin typeface="Unicod Sans" panose="020B0503000000020004" pitchFamily="34" charset="0"/>
              </a:rPr>
              <a:t> met de </a:t>
            </a:r>
            <a:r>
              <a:rPr lang="en-US" sz="5200" dirty="0" err="1">
                <a:solidFill>
                  <a:srgbClr val="2273B9"/>
                </a:solidFill>
                <a:latin typeface="Unicod Sans" panose="020B0503000000020004" pitchFamily="34" charset="0"/>
              </a:rPr>
              <a:t>schoonmakers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9D056-7BCC-C021-EACB-D7FEC60EE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06" r="15315"/>
          <a:stretch/>
        </p:blipFill>
        <p:spPr>
          <a:xfrm>
            <a:off x="6095999" y="10"/>
            <a:ext cx="6105655" cy="685799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9164D41-2F6A-D92C-1F7B-0FF86CFB5A52}"/>
              </a:ext>
            </a:extLst>
          </p:cNvPr>
          <p:cNvSpPr txBox="1"/>
          <p:nvPr/>
        </p:nvSpPr>
        <p:spPr>
          <a:xfrm>
            <a:off x="329530" y="3523401"/>
            <a:ext cx="4362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Er is meer respect sinds de stakingen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Schoonmaak en schoonmakers zijn </a:t>
            </a:r>
          </a:p>
          <a:p>
            <a:r>
              <a:rPr lang="nl-NL" dirty="0"/>
              <a:t>     zichtbaarder geworden (ook door corona)</a:t>
            </a:r>
          </a:p>
          <a:p>
            <a:r>
              <a:rPr lang="nl-NL" dirty="0"/>
              <a:t>Toch: 	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E985A986-4DB6-70D5-0D97-CF291E362B05}"/>
              </a:ext>
            </a:extLst>
          </p:cNvPr>
          <p:cNvSpPr/>
          <p:nvPr/>
        </p:nvSpPr>
        <p:spPr>
          <a:xfrm>
            <a:off x="8970746" y="-196016"/>
            <a:ext cx="3436780" cy="13414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B37E8884-4D2A-B572-D98E-8DE1C9B4B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263" y="159199"/>
            <a:ext cx="2819406" cy="75285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8147877-1CEA-BC7F-23EF-522474E15A3E}"/>
              </a:ext>
            </a:extLst>
          </p:cNvPr>
          <p:cNvSpPr txBox="1"/>
          <p:nvPr/>
        </p:nvSpPr>
        <p:spPr>
          <a:xfrm>
            <a:off x="6537856" y="1503948"/>
            <a:ext cx="58696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/>
              <a:t>….Ik word/voel me zich niet gehoord</a:t>
            </a:r>
          </a:p>
          <a:p>
            <a:r>
              <a:rPr lang="nl-NL" i="1" dirty="0"/>
              <a:t>….De leiding bepaalt……</a:t>
            </a:r>
          </a:p>
          <a:p>
            <a:r>
              <a:rPr lang="nl-NL" i="1" dirty="0"/>
              <a:t>	…hoe en wanneer het werk gedaan moet worden, </a:t>
            </a:r>
          </a:p>
          <a:p>
            <a:r>
              <a:rPr lang="nl-NL" i="1" dirty="0"/>
              <a:t>	…met welk materiaal wordt gewerkt</a:t>
            </a:r>
          </a:p>
          <a:p>
            <a:r>
              <a:rPr lang="nl-NL" i="1" dirty="0"/>
              <a:t>	controles voelen kleinerend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987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C344C-4B60-B59F-4226-A9EF81FEB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3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7647E0-4FFF-A7DC-47C8-F39E03EA5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839848"/>
            <a:ext cx="3822189" cy="1899912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2273B9"/>
                </a:solidFill>
                <a:latin typeface="Unicod Sans" panose="020B0503000000020004" pitchFamily="34" charset="0"/>
              </a:rPr>
              <a:t>Luisteren</a:t>
            </a:r>
            <a:br>
              <a:rPr lang="nl-NL" sz="4000" dirty="0"/>
            </a:b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C425FD-AAA4-BB45-7CB1-C9F1E49DA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nl-NL" sz="2000" dirty="0"/>
              <a:t>De schoonmaker kan en wil meer, veel meer</a:t>
            </a:r>
          </a:p>
          <a:p>
            <a:r>
              <a:rPr lang="nl-NL" sz="2000" dirty="0"/>
              <a:t>Mits je luistert en blijft luisteren</a:t>
            </a:r>
          </a:p>
          <a:p>
            <a:r>
              <a:rPr lang="nl-NL" sz="2000" dirty="0"/>
              <a:t>Mits je investeert</a:t>
            </a:r>
          </a:p>
          <a:p>
            <a:pPr lvl="1"/>
            <a:r>
              <a:rPr lang="nl-NL" sz="2000" dirty="0"/>
              <a:t>In betekenisvol werk</a:t>
            </a:r>
          </a:p>
          <a:p>
            <a:pPr lvl="1"/>
            <a:r>
              <a:rPr lang="nl-NL" sz="2000" dirty="0"/>
              <a:t>In maatschappelijke impact </a:t>
            </a:r>
          </a:p>
          <a:p>
            <a:pPr lvl="1"/>
            <a:r>
              <a:rPr lang="nl-NL" sz="2000" dirty="0"/>
              <a:t>Je stopt met oude zoals praten over de schoonmakers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2D08D3E2-2A2A-A5D0-8750-F21C45DA0487}"/>
              </a:ext>
            </a:extLst>
          </p:cNvPr>
          <p:cNvSpPr/>
          <p:nvPr/>
        </p:nvSpPr>
        <p:spPr>
          <a:xfrm>
            <a:off x="8970746" y="-196016"/>
            <a:ext cx="3436780" cy="134142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 </a:t>
            </a:r>
          </a:p>
        </p:txBody>
      </p:sp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35AF397A-C5CC-834D-AD0C-40073E2B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263" y="159199"/>
            <a:ext cx="2819406" cy="7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5667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AB3FDD666B8F4B9F8E12FEC05B319E" ma:contentTypeVersion="18" ma:contentTypeDescription="Een nieuw document maken." ma:contentTypeScope="" ma:versionID="c57066040a2da2879a19a15054af2143">
  <xsd:schema xmlns:xsd="http://www.w3.org/2001/XMLSchema" xmlns:xs="http://www.w3.org/2001/XMLSchema" xmlns:p="http://schemas.microsoft.com/office/2006/metadata/properties" xmlns:ns1="http://schemas.microsoft.com/sharepoint/v3" xmlns:ns2="cd4d3576-5f7c-41fd-8c33-8bd3c55943b4" xmlns:ns3="27746ac7-9624-4b47-a161-b38a5d3b8c87" targetNamespace="http://schemas.microsoft.com/office/2006/metadata/properties" ma:root="true" ma:fieldsID="fec0b2c483253bfe0e89351088bc3640" ns1:_="" ns2:_="" ns3:_="">
    <xsd:import namespace="http://schemas.microsoft.com/sharepoint/v3"/>
    <xsd:import namespace="cd4d3576-5f7c-41fd-8c33-8bd3c55943b4"/>
    <xsd:import namespace="27746ac7-9624-4b47-a161-b38a5d3b8c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Eigenschappen van het geïntegreerd beleid voor naleving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Actie van de gebruikersinterface van het geïntegreerd beleid voor naleving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4d3576-5f7c-41fd-8c33-8bd3c55943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Afbeeldingtags" ma:readOnly="false" ma:fieldId="{5cf76f15-5ced-4ddc-b409-7134ff3c332f}" ma:taxonomyMulti="true" ma:sspId="8e855f55-2a90-4ceb-8434-87e263ee29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46ac7-9624-4b47-a161-b38a5d3b8c87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cb12695-a683-467b-8dca-58d0039d4951}" ma:internalName="TaxCatchAll" ma:showField="CatchAllData" ma:web="27746ac7-9624-4b47-a161-b38a5d3b8c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111DB8-9F1E-4DC2-87E1-72792F7EB549}"/>
</file>

<file path=customXml/itemProps2.xml><?xml version="1.0" encoding="utf-8"?>
<ds:datastoreItem xmlns:ds="http://schemas.openxmlformats.org/officeDocument/2006/customXml" ds:itemID="{E5A6A691-AD91-4BFC-9C71-6DA8176A4185}"/>
</file>

<file path=docProps/app.xml><?xml version="1.0" encoding="utf-8"?>
<Properties xmlns="http://schemas.openxmlformats.org/officeDocument/2006/extended-properties" xmlns:vt="http://schemas.openxmlformats.org/officeDocument/2006/docPropsVTypes">
  <TotalTime>5297</TotalTime>
  <Words>651</Words>
  <Application>Microsoft Macintosh PowerPoint</Application>
  <PresentationFormat>Breedbeeld</PresentationFormat>
  <Paragraphs>82</Paragraphs>
  <Slides>11</Slides>
  <Notes>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Google Sans</vt:lpstr>
      <vt:lpstr>Helvetica Neue</vt:lpstr>
      <vt:lpstr>Open Sans</vt:lpstr>
      <vt:lpstr>Unicod Sans</vt:lpstr>
      <vt:lpstr>Kantoorthema</vt:lpstr>
      <vt:lpstr>PowerPoint-presentatie</vt:lpstr>
      <vt:lpstr>Het verhaal van de code </vt:lpstr>
      <vt:lpstr>Respect </vt:lpstr>
      <vt:lpstr>Hoe gaat t met de schoonmaker anno nu? Bron: sectoranalyse RAS 2022</vt:lpstr>
      <vt:lpstr>Gezien worden</vt:lpstr>
      <vt:lpstr>Onze missie</vt:lpstr>
      <vt:lpstr>Mag ik uw klant worden?</vt:lpstr>
      <vt:lpstr>Mijn gesprekken met de schoonmakers </vt:lpstr>
      <vt:lpstr>Luisteren </vt:lpstr>
      <vt:lpstr>Sociale innovatie voor opdrachtnemer én opdrachtgever én…  (om de heatmap te vergroenen en de krapte op te lossen, productiviteit te verhogen) </vt:lpstr>
      <vt:lpstr>Appèl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verhaal van de code </dc:title>
  <dc:creator>bert van boggelen</dc:creator>
  <cp:lastModifiedBy>bert van boggelen</cp:lastModifiedBy>
  <cp:revision>4</cp:revision>
  <dcterms:created xsi:type="dcterms:W3CDTF">2023-03-29T07:04:16Z</dcterms:created>
  <dcterms:modified xsi:type="dcterms:W3CDTF">2023-04-05T05:53:56Z</dcterms:modified>
</cp:coreProperties>
</file>